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11"/>
  </p:notesMasterIdLst>
  <p:handoutMasterIdLst>
    <p:handoutMasterId r:id="rId112"/>
  </p:handoutMasterIdLst>
  <p:sldIdLst>
    <p:sldId id="587" r:id="rId70"/>
    <p:sldId id="588" r:id="rId71"/>
    <p:sldId id="652" r:id="rId72"/>
    <p:sldId id="653" r:id="rId73"/>
    <p:sldId id="654" r:id="rId74"/>
    <p:sldId id="655" r:id="rId75"/>
    <p:sldId id="656" r:id="rId76"/>
    <p:sldId id="657" r:id="rId77"/>
    <p:sldId id="658" r:id="rId78"/>
    <p:sldId id="659" r:id="rId79"/>
    <p:sldId id="660" r:id="rId80"/>
    <p:sldId id="661" r:id="rId81"/>
    <p:sldId id="662" r:id="rId82"/>
    <p:sldId id="605" r:id="rId83"/>
    <p:sldId id="606" r:id="rId84"/>
    <p:sldId id="607" r:id="rId85"/>
    <p:sldId id="609" r:id="rId86"/>
    <p:sldId id="630" r:id="rId87"/>
    <p:sldId id="663" r:id="rId88"/>
    <p:sldId id="619" r:id="rId89"/>
    <p:sldId id="612" r:id="rId90"/>
    <p:sldId id="613" r:id="rId91"/>
    <p:sldId id="614" r:id="rId92"/>
    <p:sldId id="615" r:id="rId93"/>
    <p:sldId id="611" r:id="rId94"/>
    <p:sldId id="610" r:id="rId95"/>
    <p:sldId id="620" r:id="rId96"/>
    <p:sldId id="645" r:id="rId97"/>
    <p:sldId id="647" r:id="rId98"/>
    <p:sldId id="646" r:id="rId99"/>
    <p:sldId id="648" r:id="rId100"/>
    <p:sldId id="632" r:id="rId101"/>
    <p:sldId id="636" r:id="rId102"/>
    <p:sldId id="635" r:id="rId103"/>
    <p:sldId id="621" r:id="rId104"/>
    <p:sldId id="626" r:id="rId105"/>
    <p:sldId id="627" r:id="rId106"/>
    <p:sldId id="628" r:id="rId107"/>
    <p:sldId id="597" r:id="rId108"/>
    <p:sldId id="651" r:id="rId109"/>
    <p:sldId id="595"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93099" autoAdjust="0"/>
  </p:normalViewPr>
  <p:slideViewPr>
    <p:cSldViewPr snapToGrid="0" snapToObjects="1" showGuides="1">
      <p:cViewPr varScale="1">
        <p:scale>
          <a:sx n="83" d="100"/>
          <a:sy n="83" d="100"/>
        </p:scale>
        <p:origin x="859" y="62"/>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slide" Target="slides/slide20.xml"/><Relationship Id="rId112" Type="http://schemas.openxmlformats.org/officeDocument/2006/relationships/handoutMaster" Target="handoutMasters/handoutMaster1.xml"/><Relationship Id="rId16" Type="http://schemas.openxmlformats.org/officeDocument/2006/relationships/customXml" Target="../customXml/item16.xml"/><Relationship Id="rId107" Type="http://schemas.openxmlformats.org/officeDocument/2006/relationships/slide" Target="slides/slide38.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slide" Target="slides/slide5.xml"/><Relationship Id="rId79" Type="http://schemas.openxmlformats.org/officeDocument/2006/relationships/slide" Target="slides/slide10.xml"/><Relationship Id="rId87" Type="http://schemas.openxmlformats.org/officeDocument/2006/relationships/slide" Target="slides/slide18.xml"/><Relationship Id="rId102" Type="http://schemas.openxmlformats.org/officeDocument/2006/relationships/slide" Target="slides/slide33.xml"/><Relationship Id="rId110" Type="http://schemas.openxmlformats.org/officeDocument/2006/relationships/slide" Target="slides/slide41.xml"/><Relationship Id="rId115"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3.xml"/><Relationship Id="rId90" Type="http://schemas.openxmlformats.org/officeDocument/2006/relationships/slide" Target="slides/slide21.xml"/><Relationship Id="rId95" Type="http://schemas.openxmlformats.org/officeDocument/2006/relationships/slide" Target="slides/slide2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Master" Target="slideMasters/slideMaster1.xml"/><Relationship Id="rId77" Type="http://schemas.openxmlformats.org/officeDocument/2006/relationships/slide" Target="slides/slide8.xml"/><Relationship Id="rId100" Type="http://schemas.openxmlformats.org/officeDocument/2006/relationships/slide" Target="slides/slide31.xml"/><Relationship Id="rId105" Type="http://schemas.openxmlformats.org/officeDocument/2006/relationships/slide" Target="slides/slide36.xml"/><Relationship Id="rId113"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93" Type="http://schemas.openxmlformats.org/officeDocument/2006/relationships/slide" Target="slides/slide24.xml"/><Relationship Id="rId98"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34.xml"/><Relationship Id="rId108" Type="http://schemas.openxmlformats.org/officeDocument/2006/relationships/slide" Target="slides/slide39.xml"/><Relationship Id="rId116"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slide" Target="slides/slide22.xml"/><Relationship Id="rId96" Type="http://schemas.openxmlformats.org/officeDocument/2006/relationships/slide" Target="slides/slide27.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37.xml"/><Relationship Id="rId114"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openxmlformats.org/officeDocument/2006/relationships/slide" Target="slides/slide25.xml"/><Relationship Id="rId99" Type="http://schemas.openxmlformats.org/officeDocument/2006/relationships/slide" Target="slides/slide30.xml"/><Relationship Id="rId101" Type="http://schemas.openxmlformats.org/officeDocument/2006/relationships/slide" Target="slides/slide32.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40.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97" Type="http://schemas.openxmlformats.org/officeDocument/2006/relationships/slide" Target="slides/slide28.xml"/><Relationship Id="rId104" Type="http://schemas.openxmlformats.org/officeDocument/2006/relationships/slide" Target="slides/slide35.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slide" Target="slides/slide23.xml"/><Relationship Id="rId2" Type="http://schemas.openxmlformats.org/officeDocument/2006/relationships/customXml" Target="../customXml/item2.xml"/><Relationship Id="rId29" Type="http://schemas.openxmlformats.org/officeDocument/2006/relationships/customXml" Target="../customXml/item2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032BC1C4-08B0-41BF-949C-D418BA7A89CF}" type="presOf" srcId="{148CE2E7-B6CB-4806-BF2B-D9359E2390C6}" destId="{EDBB2C39-1564-461B-861A-77ADC2DB3FD1}"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B60532D-4D01-4624-8C36-73F911F9605B}" srcId="{52F4C662-E6D4-4553-97DA-FE5F114E29E5}" destId="{7F128448-4AC9-46CC-95F9-456658D3E9EE}" srcOrd="2" destOrd="0" parTransId="{13FC3FB1-D6C7-4E9B-A040-F1AB591B7B27}" sibTransId="{56F5BCF1-684A-4AF7-BC1C-539FD3B104E3}"/>
    <dgm:cxn modelId="{E3178798-1057-4897-BE71-A5AB6B51F81E}" type="presOf" srcId="{C123C785-E9AF-43BA-95C0-5999392204DE}" destId="{59588751-942C-44C8-9FC4-242EC47CCE3E}" srcOrd="0" destOrd="0" presId="urn:microsoft.com/office/officeart/2005/8/layout/process1"/>
    <dgm:cxn modelId="{6BD4A128-086E-45D8-864E-03C60680B8CC}" type="presOf" srcId="{9C43EF96-880D-4D10-BF63-391E9B7AFE3E}" destId="{A9478C8A-3AB2-4EE2-A7E7-78BE432676E7}" srcOrd="1" destOrd="0" presId="urn:microsoft.com/office/officeart/2005/8/layout/process1"/>
    <dgm:cxn modelId="{350659D0-1D8F-422E-A2CF-0678FC20FB25}" type="presOf" srcId="{2DC01E54-415C-45F4-B32E-48A28D1B3BCC}" destId="{03ED1299-AD0E-41BD-807D-BEFEDC2117BE}" srcOrd="0" destOrd="0" presId="urn:microsoft.com/office/officeart/2005/8/layout/process1"/>
    <dgm:cxn modelId="{5A77759A-374C-40F5-96DE-242C8E34BBAC}" type="presOf" srcId="{7F128448-4AC9-46CC-95F9-456658D3E9EE}" destId="{C81B985E-C1F5-4049-BF0A-22EB57188126}" srcOrd="0" destOrd="0" presId="urn:microsoft.com/office/officeart/2005/8/layout/process1"/>
    <dgm:cxn modelId="{5EA38832-7B69-45F3-A2C9-4D6408FC698E}" type="presOf" srcId="{9C43EF96-880D-4D10-BF63-391E9B7AFE3E}" destId="{B42DF14D-836F-49BC-B862-BE82FF06EE5E}"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26E98465-6F28-4FEA-B4DE-07E51C596CD6}" type="presOf" srcId="{52F4C662-E6D4-4553-97DA-FE5F114E29E5}" destId="{34436C8A-16A0-470A-900B-C6CF9163E51C}" srcOrd="0" destOrd="0" presId="urn:microsoft.com/office/officeart/2005/8/layout/process1"/>
    <dgm:cxn modelId="{8C36BC74-A51F-4BB0-B2AA-57DA99228748}" type="presOf" srcId="{C123C785-E9AF-43BA-95C0-5999392204DE}" destId="{72540074-A9D2-4F26-B946-A12D6BB162DD}" srcOrd="1" destOrd="0" presId="urn:microsoft.com/office/officeart/2005/8/layout/process1"/>
    <dgm:cxn modelId="{0FC9E2CE-3FEC-46DA-B1EE-7CFEACC84973}" type="presParOf" srcId="{34436C8A-16A0-470A-900B-C6CF9163E51C}" destId="{EDBB2C39-1564-461B-861A-77ADC2DB3FD1}" srcOrd="0" destOrd="0" presId="urn:microsoft.com/office/officeart/2005/8/layout/process1"/>
    <dgm:cxn modelId="{FA238398-99E2-4C75-8F39-85152E0F4C6E}" type="presParOf" srcId="{34436C8A-16A0-470A-900B-C6CF9163E51C}" destId="{59588751-942C-44C8-9FC4-242EC47CCE3E}" srcOrd="1" destOrd="0" presId="urn:microsoft.com/office/officeart/2005/8/layout/process1"/>
    <dgm:cxn modelId="{C623306D-A22F-403A-B38B-E9D1BA48F88C}" type="presParOf" srcId="{59588751-942C-44C8-9FC4-242EC47CCE3E}" destId="{72540074-A9D2-4F26-B946-A12D6BB162DD}" srcOrd="0" destOrd="0" presId="urn:microsoft.com/office/officeart/2005/8/layout/process1"/>
    <dgm:cxn modelId="{30FBB406-BE5E-4DEF-836E-8470DD2B9872}" type="presParOf" srcId="{34436C8A-16A0-470A-900B-C6CF9163E51C}" destId="{03ED1299-AD0E-41BD-807D-BEFEDC2117BE}" srcOrd="2" destOrd="0" presId="urn:microsoft.com/office/officeart/2005/8/layout/process1"/>
    <dgm:cxn modelId="{24FAB756-41FF-491B-8888-247B64A68FFA}" type="presParOf" srcId="{34436C8A-16A0-470A-900B-C6CF9163E51C}" destId="{B42DF14D-836F-49BC-B862-BE82FF06EE5E}" srcOrd="3" destOrd="0" presId="urn:microsoft.com/office/officeart/2005/8/layout/process1"/>
    <dgm:cxn modelId="{7B4D0B9C-2668-47D7-98BB-2869886658CF}" type="presParOf" srcId="{B42DF14D-836F-49BC-B862-BE82FF06EE5E}" destId="{A9478C8A-3AB2-4EE2-A7E7-78BE432676E7}" srcOrd="0" destOrd="0" presId="urn:microsoft.com/office/officeart/2005/8/layout/process1"/>
    <dgm:cxn modelId="{B67ED54A-85B9-438D-8387-580FEBA6A0DD}"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10D0D37C-FFC2-4FD8-B526-F802789FE83F}" type="presOf" srcId="{56B589E9-1364-4F13-9F7A-C15B141EE5A1}" destId="{D28BD820-0A58-4F55-A8B4-7F593271FC34}"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A170A7DD-584C-4D5A-B7F4-030F11A0D2DF}"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2EA2235A-EB5D-4D05-B74E-511C99A73B7D}" type="presOf" srcId="{A51E48F5-FA59-42C7-BA63-BFE1E1523A2B}" destId="{3A187FBD-F297-4F17-A660-B95932053297}" srcOrd="0" destOrd="0" presId="urn:microsoft.com/office/officeart/2005/8/layout/hList6"/>
    <dgm:cxn modelId="{417F5E66-D623-4182-8504-6B1F07DC1087}" type="presOf" srcId="{77E5DEB1-B7A7-4FDC-A489-834AF23ADFA4}" destId="{3989E14C-ADC4-4395-B744-E088751A5CFB}"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12954D7-FA35-4D53-A8DA-71D9E8105F29}" type="presParOf" srcId="{3989E14C-ADC4-4395-B744-E088751A5CFB}" destId="{3A187FBD-F297-4F17-A660-B95932053297}" srcOrd="0" destOrd="0" presId="urn:microsoft.com/office/officeart/2005/8/layout/hList6"/>
    <dgm:cxn modelId="{F8509FA3-ECEE-4246-9522-0B7BF1B579EF}" type="presParOf" srcId="{3989E14C-ADC4-4395-B744-E088751A5CFB}" destId="{BDDD995F-CC6F-4281-B22A-93C84BD84E99}" srcOrd="1" destOrd="0" presId="urn:microsoft.com/office/officeart/2005/8/layout/hList6"/>
    <dgm:cxn modelId="{579724AA-80BA-4973-9DBC-6C5E9015F29C}" type="presParOf" srcId="{3989E14C-ADC4-4395-B744-E088751A5CFB}" destId="{D28BD820-0A58-4F55-A8B4-7F593271FC34}" srcOrd="2" destOrd="0" presId="urn:microsoft.com/office/officeart/2005/8/layout/hList6"/>
    <dgm:cxn modelId="{C69000A7-1AB1-4D7A-B2A4-5A660FBE7F32}" type="presParOf" srcId="{3989E14C-ADC4-4395-B744-E088751A5CFB}" destId="{66F1A76E-07B9-4588-9CA3-83B764C27F8A}" srcOrd="3" destOrd="0" presId="urn:microsoft.com/office/officeart/2005/8/layout/hList6"/>
    <dgm:cxn modelId="{A22FA784-41BB-4AF9-9F32-A6EB6B36823A}"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Rendering</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Renderers</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$view</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703E8861-9F23-4D6C-BCE5-4BC98E5B3FD9}">
      <dgm:prSet phldrT="[Text]" custT="1"/>
      <dgm:spPr/>
      <dgm:t>
        <a:bodyPr/>
        <a:lstStyle/>
        <a:p>
          <a:r>
            <a:rPr lang="en-US" sz="1600" dirty="0" smtClean="0"/>
            <a:t>Use Expressions to provide values required for different types of Renderers</a:t>
          </a:r>
          <a:endParaRPr lang="en-US" sz="1600" dirty="0"/>
        </a:p>
      </dgm:t>
    </dgm:pt>
    <dgm:pt modelId="{AABE4CC6-E9B3-4888-82BB-D61F2EB91F01}" type="parTrans" cxnId="{F3F92C8C-8A04-4F15-BB95-B36213886EBC}">
      <dgm:prSet/>
      <dgm:spPr/>
      <dgm:t>
        <a:bodyPr/>
        <a:lstStyle/>
        <a:p>
          <a:endParaRPr lang="en-GB"/>
        </a:p>
      </dgm:t>
    </dgm:pt>
    <dgm:pt modelId="{7945F903-125B-4C60-8B0B-90B836FC80F1}" type="sibTrans" cxnId="{F3F92C8C-8A04-4F15-BB95-B36213886EBC}">
      <dgm:prSet/>
      <dgm:spPr/>
      <dgm:t>
        <a:bodyPr/>
        <a:lstStyle/>
        <a:p>
          <a:endParaRPr lang="en-GB"/>
        </a:p>
      </dgm:t>
    </dgm:pt>
    <dgm:pt modelId="{819B9628-7D34-45D2-82C4-408F4139FBD3}">
      <dgm:prSet phldrT="[Text]" custT="1"/>
      <dgm:spPr/>
      <dgm:t>
        <a:bodyPr/>
        <a:lstStyle/>
        <a:p>
          <a:r>
            <a:rPr lang="en-US" sz="1600" dirty="0" smtClean="0"/>
            <a:t>Global Variables</a:t>
          </a:r>
          <a:endParaRPr lang="en-US" sz="1600" dirty="0"/>
        </a:p>
      </dgm:t>
    </dgm:pt>
    <dgm:pt modelId="{89A8ECF4-21A9-45E7-9014-D4D682DAEEA2}" type="parTrans" cxnId="{08C41C25-9CA6-418F-B587-4D62B641963B}">
      <dgm:prSet/>
      <dgm:spPr/>
      <dgm:t>
        <a:bodyPr/>
        <a:lstStyle/>
        <a:p>
          <a:endParaRPr lang="en-GB"/>
        </a:p>
      </dgm:t>
    </dgm:pt>
    <dgm:pt modelId="{B6DC1F13-6651-4BA9-85EB-DCC63CC8B591}" type="sibTrans" cxnId="{08C41C25-9CA6-418F-B587-4D62B641963B}">
      <dgm:prSet/>
      <dgm:spPr/>
      <dgm:t>
        <a:bodyPr/>
        <a:lstStyle/>
        <a:p>
          <a:endParaRPr lang="en-GB"/>
        </a:p>
      </dgm:t>
    </dgm:pt>
    <dgm:pt modelId="{0131197B-C143-4F42-B244-25AA23538111}">
      <dgm:prSet phldrT="[Text]" custT="1"/>
      <dgm:spPr/>
      <dgm:t>
        <a:bodyPr/>
        <a:lstStyle/>
        <a:p>
          <a:endParaRPr lang="en-US" sz="1600" dirty="0"/>
        </a:p>
      </dgm:t>
    </dgm:pt>
    <dgm:pt modelId="{22F4E816-6849-44D7-864A-B2671BB174FF}" type="parTrans" cxnId="{D2A8EBEE-B62D-41A6-AD1E-D6056D4645E6}">
      <dgm:prSet/>
      <dgm:spPr/>
      <dgm:t>
        <a:bodyPr/>
        <a:lstStyle/>
        <a:p>
          <a:endParaRPr lang="en-GB"/>
        </a:p>
      </dgm:t>
    </dgm:pt>
    <dgm:pt modelId="{3B7A5B25-8D6A-4F32-9A20-7E4B9BBDB70E}" type="sibTrans" cxnId="{D2A8EBEE-B62D-41A6-AD1E-D6056D4645E6}">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A843B361-637C-4260-8E52-1F2720A974E6}" type="parTrans" cxnId="{E76D1FF3-6330-44E2-A421-1AC4FA266E70}">
      <dgm:prSet/>
      <dgm:spPr/>
      <dgm:t>
        <a:bodyPr/>
        <a:lstStyle/>
        <a:p>
          <a:endParaRPr lang="en-GB"/>
        </a:p>
      </dgm:t>
    </dgm:pt>
    <dgm:pt modelId="{409286F3-F133-4780-988F-247AEADD4826}" type="sibTrans" cxnId="{E76D1FF3-6330-44E2-A421-1AC4FA266E70}">
      <dgm:prSet/>
      <dgm:spPr/>
      <dgm:t>
        <a:bodyPr/>
        <a:lstStyle/>
        <a:p>
          <a:endParaRPr lang="en-GB"/>
        </a:p>
      </dgm:t>
    </dgm:pt>
    <dgm:pt modelId="{4A54EB91-3B59-4FCE-B9BA-181AE8366B14}">
      <dgm:prSet phldrT="[Text]" custT="1"/>
      <dgm:spPr/>
      <dgm:t>
        <a:bodyPr/>
        <a:lstStyle/>
        <a:p>
          <a:r>
            <a:rPr lang="en-US" sz="1600" dirty="0" smtClean="0"/>
            <a:t>$view</a:t>
          </a:r>
          <a:endParaRPr lang="en-US" sz="1600" dirty="0"/>
        </a:p>
      </dgm:t>
    </dgm:pt>
    <dgm:pt modelId="{69EF4811-D8C7-472E-8881-0C8862DE64A0}" type="parTrans" cxnId="{CA654BCD-6963-44C9-9C01-4B112B6FDD77}">
      <dgm:prSet/>
      <dgm:spPr/>
      <dgm:t>
        <a:bodyPr/>
        <a:lstStyle/>
        <a:p>
          <a:endParaRPr lang="en-GB"/>
        </a:p>
      </dgm:t>
    </dgm:pt>
    <dgm:pt modelId="{27EE9B5A-EF6E-4F3B-A342-7B58BA19AD85}" type="sibTrans" cxnId="{CA654BCD-6963-44C9-9C01-4B112B6FDD77}">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2E743433-D09F-42CD-B51C-64A85FD16185}" type="presOf" srcId="{819B9628-7D34-45D2-82C4-408F4139FBD3}" destId="{D28BD820-0A58-4F55-A8B4-7F593271FC34}" srcOrd="0" destOrd="3" presId="urn:microsoft.com/office/officeart/2005/8/layout/hList6"/>
    <dgm:cxn modelId="{BFE1DBA6-D4D1-4365-8E0F-1784A03BBF21}" type="presOf" srcId="{BD3F234F-ADD5-4885-9777-27A21CE3D096}" destId="{3A187FBD-F297-4F17-A660-B95932053297}" srcOrd="0" destOrd="2" presId="urn:microsoft.com/office/officeart/2005/8/layout/hList6"/>
    <dgm:cxn modelId="{1C10EA48-97EB-4824-B11D-BE1D794CBCE5}" type="presOf" srcId="{1233F91E-EA75-479B-853C-C9436F916126}" destId="{4328E184-6E2A-46D8-9F2A-0E624F1C6DDC}" srcOrd="0" destOrd="0"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CA654BCD-6963-44C9-9C01-4B112B6FDD77}" srcId="{819B9628-7D34-45D2-82C4-408F4139FBD3}" destId="{4A54EB91-3B59-4FCE-B9BA-181AE8366B14}" srcOrd="1" destOrd="0" parTransId="{69EF4811-D8C7-472E-8881-0C8862DE64A0}" sibTransId="{27EE9B5A-EF6E-4F3B-A342-7B58BA19AD85}"/>
    <dgm:cxn modelId="{2B74A0F9-3ED9-49A7-8CB1-9B2261D8A70A}" srcId="{A51E48F5-FA59-42C7-BA63-BFE1E1523A2B}" destId="{BD3F234F-ADD5-4885-9777-27A21CE3D096}" srcOrd="1" destOrd="0" parTransId="{64833FAB-F316-45F4-BA78-96B5919D3977}" sibTransId="{58470394-25EB-4761-BD23-274CE7411229}"/>
    <dgm:cxn modelId="{D2A8EBEE-B62D-41A6-AD1E-D6056D4645E6}" srcId="{56B589E9-1364-4F13-9F7A-C15B141EE5A1}" destId="{0131197B-C143-4F42-B244-25AA23538111}" srcOrd="1" destOrd="0" parTransId="{22F4E816-6849-44D7-864A-B2671BB174FF}" sibTransId="{3B7A5B25-8D6A-4F32-9A20-7E4B9BBDB70E}"/>
    <dgm:cxn modelId="{F3F92C8C-8A04-4F15-BB95-B36213886EBC}" srcId="{56B589E9-1364-4F13-9F7A-C15B141EE5A1}" destId="{703E8861-9F23-4D6C-BCE5-4BC98E5B3FD9}" srcOrd="0" destOrd="0" parTransId="{AABE4CC6-E9B3-4888-82BB-D61F2EB91F01}" sibTransId="{7945F903-125B-4C60-8B0B-90B836FC80F1}"/>
    <dgm:cxn modelId="{F3F00691-BD0F-4C20-B86D-4F9A8FB97089}" srcId="{FC9142D5-CA5C-4E18-8DE7-24CD53506FF1}" destId="{96FFC1EF-6CC8-412C-970F-EB445DCA8479}" srcOrd="1" destOrd="0" parTransId="{0F14D642-AD60-45B8-A3AF-C542133946A4}" sibTransId="{14D33CC1-C43A-4642-8616-8A6479665C01}"/>
    <dgm:cxn modelId="{4A71D8EE-5CC6-485D-8DE9-7595A7BA7CBA}" srcId="{77E5DEB1-B7A7-4FDC-A489-834AF23ADFA4}" destId="{56B589E9-1364-4F13-9F7A-C15B141EE5A1}" srcOrd="1" destOrd="0" parTransId="{63DA9313-32C2-4CFC-B464-D5FD6E72F99E}" sibTransId="{3EC09D14-06F5-4EE0-80D8-7613E7FA3606}"/>
    <dgm:cxn modelId="{08C41C25-9CA6-418F-B587-4D62B641963B}" srcId="{56B589E9-1364-4F13-9F7A-C15B141EE5A1}" destId="{819B9628-7D34-45D2-82C4-408F4139FBD3}" srcOrd="2" destOrd="0" parTransId="{89A8ECF4-21A9-45E7-9014-D4D682DAEEA2}" sibTransId="{B6DC1F13-6651-4BA9-85EB-DCC63CC8B591}"/>
    <dgm:cxn modelId="{E76D1FF3-6330-44E2-A421-1AC4FA266E70}" srcId="{819B9628-7D34-45D2-82C4-408F4139FBD3}" destId="{872AD12A-2022-4F90-9EAA-A7DB37DD8415}" srcOrd="0" destOrd="0" parTransId="{A843B361-637C-4260-8E52-1F2720A974E6}" sibTransId="{409286F3-F133-4780-988F-247AEADD4826}"/>
    <dgm:cxn modelId="{89DC5AF2-3F98-4C86-87E6-6FBE222D7493}" type="presOf" srcId="{A51E48F5-FA59-42C7-BA63-BFE1E1523A2B}" destId="{3A187FBD-F297-4F17-A660-B95932053297}" srcOrd="0" destOrd="0" presId="urn:microsoft.com/office/officeart/2005/8/layout/hList6"/>
    <dgm:cxn modelId="{AA53F347-01CD-4AE6-99B7-70CFD194435C}" type="presOf" srcId="{FC9142D5-CA5C-4E18-8DE7-24CD53506FF1}" destId="{3A187FBD-F297-4F17-A660-B95932053297}" srcOrd="0" destOrd="3"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9BF5E4B-A332-4ED7-9FB0-87A43702714D}" srcId="{77E5DEB1-B7A7-4FDC-A489-834AF23ADFA4}" destId="{1233F91E-EA75-479B-853C-C9436F916126}" srcOrd="2" destOrd="0" parTransId="{4AD784B3-05B9-4369-8046-2CAAF0CC4240}" sibTransId="{CEE337A6-703F-40FB-94EB-01F2CA6715FD}"/>
    <dgm:cxn modelId="{A3BB12BB-258A-4F66-BC9D-D399B2FBC77D}" type="presOf" srcId="{3F3C548E-6851-46DE-AA9C-A1AA9548673C}" destId="{3A187FBD-F297-4F17-A660-B95932053297}" srcOrd="0" destOrd="1" presId="urn:microsoft.com/office/officeart/2005/8/layout/hList6"/>
    <dgm:cxn modelId="{3E7EFD89-7C91-414C-ACFA-56053D92433E}" type="presOf" srcId="{4A54EB91-3B59-4FCE-B9BA-181AE8366B14}" destId="{D28BD820-0A58-4F55-A8B4-7F593271FC34}" srcOrd="0" destOrd="5" presId="urn:microsoft.com/office/officeart/2005/8/layout/hList6"/>
    <dgm:cxn modelId="{81D1453C-05FA-4370-A6A4-8773F781BD40}" type="presOf" srcId="{0131197B-C143-4F42-B244-25AA23538111}" destId="{D28BD820-0A58-4F55-A8B4-7F593271FC34}" srcOrd="0" destOrd="2" presId="urn:microsoft.com/office/officeart/2005/8/layout/hList6"/>
    <dgm:cxn modelId="{D21325F3-6D16-4432-8CE8-27F565B568FA}" type="presOf" srcId="{703E8861-9F23-4D6C-BCE5-4BC98E5B3FD9}" destId="{D28BD820-0A58-4F55-A8B4-7F593271FC34}" srcOrd="0" destOrd="1" presId="urn:microsoft.com/office/officeart/2005/8/layout/hList6"/>
    <dgm:cxn modelId="{7A30E33E-1F05-4F8B-8A81-4B0FCF15B7DE}" type="presOf" srcId="{77E5DEB1-B7A7-4FDC-A489-834AF23ADFA4}" destId="{3989E14C-ADC4-4395-B744-E088751A5CFB}" srcOrd="0" destOrd="0"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572F212E-7BE3-4900-8BEE-E82D1C68ADB8}" type="presOf" srcId="{96FFC1EF-6CC8-412C-970F-EB445DCA8479}" destId="{3A187FBD-F297-4F17-A660-B95932053297}" srcOrd="0" destOrd="5" presId="urn:microsoft.com/office/officeart/2005/8/layout/hList6"/>
    <dgm:cxn modelId="{B1B18CD0-00F5-4066-B642-C87C06B69F93}" type="presOf" srcId="{4EBC64DC-AF9E-4655-8796-AFD2B2E05BCF}" destId="{3A187FBD-F297-4F17-A660-B95932053297}" srcOrd="0" destOrd="4" presId="urn:microsoft.com/office/officeart/2005/8/layout/hList6"/>
    <dgm:cxn modelId="{0F5FE162-97C2-48E9-BB21-FC382B32E2C8}" type="presOf" srcId="{56B589E9-1364-4F13-9F7A-C15B141EE5A1}" destId="{D28BD820-0A58-4F55-A8B4-7F593271FC34}" srcOrd="0" destOrd="0" presId="urn:microsoft.com/office/officeart/2005/8/layout/hList6"/>
    <dgm:cxn modelId="{9A8C4B2E-F896-4CAF-BE64-655CF616C0D0}" type="presOf" srcId="{872AD12A-2022-4F90-9EAA-A7DB37DD8415}" destId="{D28BD820-0A58-4F55-A8B4-7F593271FC34}" srcOrd="0" destOrd="4" presId="urn:microsoft.com/office/officeart/2005/8/layout/hList6"/>
    <dgm:cxn modelId="{5D1E3681-6F50-4B94-8F29-D2C71ABDF8C3}" srcId="{FC9142D5-CA5C-4E18-8DE7-24CD53506FF1}" destId="{4EBC64DC-AF9E-4655-8796-AFD2B2E05BCF}" srcOrd="0" destOrd="0" parTransId="{DBA50612-0A4E-4E43-9AD8-BA5868772773}" sibTransId="{B752F1F0-78AE-4C35-BC97-D737819A2076}"/>
    <dgm:cxn modelId="{DBAE1DD2-4BAC-4470-A4ED-E6770670C935}" type="presParOf" srcId="{3989E14C-ADC4-4395-B744-E088751A5CFB}" destId="{3A187FBD-F297-4F17-A660-B95932053297}" srcOrd="0" destOrd="0" presId="urn:microsoft.com/office/officeart/2005/8/layout/hList6"/>
    <dgm:cxn modelId="{206AA134-1695-4369-8F0D-A894AAA5B806}" type="presParOf" srcId="{3989E14C-ADC4-4395-B744-E088751A5CFB}" destId="{BDDD995F-CC6F-4281-B22A-93C84BD84E99}" srcOrd="1" destOrd="0" presId="urn:microsoft.com/office/officeart/2005/8/layout/hList6"/>
    <dgm:cxn modelId="{F9F650D3-71C6-47A9-B248-CCFA19016697}" type="presParOf" srcId="{3989E14C-ADC4-4395-B744-E088751A5CFB}" destId="{D28BD820-0A58-4F55-A8B4-7F593271FC34}" srcOrd="2" destOrd="0" presId="urn:microsoft.com/office/officeart/2005/8/layout/hList6"/>
    <dgm:cxn modelId="{C493FBC4-8CA6-48A8-814B-CCBF05376FD1}" type="presParOf" srcId="{3989E14C-ADC4-4395-B744-E088751A5CFB}" destId="{66F1A76E-07B9-4588-9CA3-83B764C27F8A}" srcOrd="3" destOrd="0" presId="urn:microsoft.com/office/officeart/2005/8/layout/hList6"/>
    <dgm:cxn modelId="{40BB7A80-55EF-4DB4-8956-D96C030682ED}"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67675" y="68941"/>
          <a:ext cx="3429000" cy="329111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Rendering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1267" y="685799"/>
        <a:ext cx="3291116" cy="2057400"/>
      </dsp:txXfrm>
    </dsp:sp>
    <dsp:sp modelId="{D28BD820-0A58-4F55-A8B4-7F593271FC34}">
      <dsp:nvSpPr>
        <dsp:cNvPr id="0" name=""/>
        <dsp:cNvSpPr/>
      </dsp:nvSpPr>
      <dsp:spPr>
        <a:xfrm rot="16200000">
          <a:off x="3470275" y="68941"/>
          <a:ext cx="3429000" cy="329111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3539217" y="685799"/>
        <a:ext cx="3291116" cy="2057400"/>
      </dsp:txXfrm>
    </dsp:sp>
    <dsp:sp modelId="{4328E184-6E2A-46D8-9F2A-0E624F1C6DDC}">
      <dsp:nvSpPr>
        <dsp:cNvPr id="0" name=""/>
        <dsp:cNvSpPr/>
      </dsp:nvSpPr>
      <dsp:spPr>
        <a:xfrm rot="16200000">
          <a:off x="7008225" y="68941"/>
          <a:ext cx="3429000" cy="329111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7077167" y="685799"/>
        <a:ext cx="3291116" cy="205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9225749" y="960761"/>
          <a:ext cx="1425839" cy="142540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927418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9463740" y="1198370"/>
        <a:ext cx="949857" cy="950184"/>
      </dsp:txXfrm>
    </dsp:sp>
    <dsp:sp modelId="{04539773-3B5D-4D17-9B4A-89B1D757ACB2}">
      <dsp:nvSpPr>
        <dsp:cNvPr id="0" name=""/>
        <dsp:cNvSpPr/>
      </dsp:nvSpPr>
      <dsp:spPr>
        <a:xfrm rot="2700000">
          <a:off x="7753232"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7800963" y="1008283"/>
          <a:ext cx="1330010" cy="1330358"/>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Compiled Arcade Script Executed</a:t>
          </a:r>
          <a:endParaRPr lang="en-US" sz="1200" kern="1200" dirty="0"/>
        </a:p>
      </dsp:txBody>
      <dsp:txXfrm>
        <a:off x="7990513" y="1198370"/>
        <a:ext cx="949857" cy="950184"/>
      </dsp:txXfrm>
    </dsp:sp>
    <dsp:sp modelId="{C49640F4-7122-4FF3-9D2F-E2356556C253}">
      <dsp:nvSpPr>
        <dsp:cNvPr id="0" name=""/>
        <dsp:cNvSpPr/>
      </dsp:nvSpPr>
      <dsp:spPr>
        <a:xfrm rot="2700000">
          <a:off x="6281058" y="960601"/>
          <a:ext cx="1425472" cy="1425472"/>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6327736" y="1008283"/>
          <a:ext cx="1330010" cy="1330358"/>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6518339" y="1198370"/>
        <a:ext cx="949857" cy="950184"/>
      </dsp:txXfrm>
    </dsp:sp>
    <dsp:sp modelId="{72C45015-E728-40D1-BB4B-B5A07332B21A}">
      <dsp:nvSpPr>
        <dsp:cNvPr id="0" name=""/>
        <dsp:cNvSpPr/>
      </dsp:nvSpPr>
      <dsp:spPr>
        <a:xfrm rot="2700000">
          <a:off x="4807832" y="960601"/>
          <a:ext cx="1425472" cy="1425472"/>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4855563" y="1008283"/>
          <a:ext cx="1330010" cy="1330358"/>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5045113" y="1198370"/>
        <a:ext cx="949857" cy="950184"/>
      </dsp:txXfrm>
    </dsp:sp>
    <dsp:sp modelId="{87323ACF-7A13-431C-B303-5B9AD080F534}">
      <dsp:nvSpPr>
        <dsp:cNvPr id="0" name=""/>
        <dsp:cNvSpPr/>
      </dsp:nvSpPr>
      <dsp:spPr>
        <a:xfrm rot="2700000">
          <a:off x="3334605" y="960601"/>
          <a:ext cx="1425472" cy="1425472"/>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56E2D-E7AB-4B71-9B24-0FB78B5C66E5}">
      <dsp:nvSpPr>
        <dsp:cNvPr id="0" name=""/>
        <dsp:cNvSpPr/>
      </dsp:nvSpPr>
      <dsp:spPr>
        <a:xfrm>
          <a:off x="3382336" y="1008283"/>
          <a:ext cx="1330010" cy="1330358"/>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Compiled</a:t>
          </a:r>
          <a:endParaRPr lang="en-US" sz="1200" kern="1200" dirty="0"/>
        </a:p>
      </dsp:txBody>
      <dsp:txXfrm>
        <a:off x="3571886" y="1198370"/>
        <a:ext cx="949857" cy="950184"/>
      </dsp:txXfrm>
    </dsp:sp>
    <dsp:sp modelId="{A3A9F826-4079-4EB8-B6DD-4C4228B6F273}">
      <dsp:nvSpPr>
        <dsp:cNvPr id="0" name=""/>
        <dsp:cNvSpPr/>
      </dsp:nvSpPr>
      <dsp:spPr>
        <a:xfrm rot="2700000">
          <a:off x="1862432" y="960601"/>
          <a:ext cx="1425472" cy="1425472"/>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0910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099713" y="1198370"/>
        <a:ext cx="949857" cy="950184"/>
      </dsp:txXfrm>
    </dsp:sp>
    <dsp:sp modelId="{5D019B54-3CC0-43C8-98EB-0B866C3E336B}">
      <dsp:nvSpPr>
        <dsp:cNvPr id="0" name=""/>
        <dsp:cNvSpPr/>
      </dsp:nvSpPr>
      <dsp:spPr>
        <a:xfrm rot="2700000">
          <a:off x="389205"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6936" y="1008283"/>
          <a:ext cx="1330010" cy="1330358"/>
        </a:xfrm>
        <a:prstGeom prst="ellipse">
          <a:avLst/>
        </a:prstGeom>
        <a:solidFill>
          <a:schemeClr val="tx1">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6486" y="1198370"/>
        <a:ext cx="949857" cy="95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7989777" y="679426"/>
          <a:ext cx="1472834" cy="147255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8039370" y="728520"/>
          <a:ext cx="1374582" cy="1374366"/>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8235873" y="924895"/>
        <a:ext cx="981577" cy="981616"/>
      </dsp:txXfrm>
    </dsp:sp>
    <dsp:sp modelId="{04539773-3B5D-4D17-9B4A-89B1D757ACB2}">
      <dsp:nvSpPr>
        <dsp:cNvPr id="0" name=""/>
        <dsp:cNvSpPr/>
      </dsp:nvSpPr>
      <dsp:spPr>
        <a:xfrm rot="2700000">
          <a:off x="6468389" y="679261"/>
          <a:ext cx="1472626" cy="1472626"/>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6517878" y="728520"/>
          <a:ext cx="1374582" cy="1374366"/>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Arcade Interpreter -  Statement by Statement Execution</a:t>
          </a:r>
          <a:endParaRPr lang="en-US" sz="1200" kern="1200" dirty="0"/>
        </a:p>
      </dsp:txBody>
      <dsp:txXfrm>
        <a:off x="6714381" y="924895"/>
        <a:ext cx="981577" cy="981616"/>
      </dsp:txXfrm>
    </dsp:sp>
    <dsp:sp modelId="{C49640F4-7122-4FF3-9D2F-E2356556C253}">
      <dsp:nvSpPr>
        <dsp:cNvPr id="0" name=""/>
        <dsp:cNvSpPr/>
      </dsp:nvSpPr>
      <dsp:spPr>
        <a:xfrm rot="2700000">
          <a:off x="4946897" y="679261"/>
          <a:ext cx="1472626" cy="1472626"/>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4996386" y="728520"/>
          <a:ext cx="1374582" cy="1374366"/>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5192889" y="924895"/>
        <a:ext cx="981577" cy="981616"/>
      </dsp:txXfrm>
    </dsp:sp>
    <dsp:sp modelId="{72C45015-E728-40D1-BB4B-B5A07332B21A}">
      <dsp:nvSpPr>
        <dsp:cNvPr id="0" name=""/>
        <dsp:cNvSpPr/>
      </dsp:nvSpPr>
      <dsp:spPr>
        <a:xfrm rot="2700000">
          <a:off x="3425405" y="679261"/>
          <a:ext cx="1472626" cy="1472626"/>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3474894" y="728520"/>
          <a:ext cx="1374582" cy="1374366"/>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3670461" y="924895"/>
        <a:ext cx="981577" cy="981616"/>
      </dsp:txXfrm>
    </dsp:sp>
    <dsp:sp modelId="{A3A9F826-4079-4EB8-B6DD-4C4228B6F273}">
      <dsp:nvSpPr>
        <dsp:cNvPr id="0" name=""/>
        <dsp:cNvSpPr/>
      </dsp:nvSpPr>
      <dsp:spPr>
        <a:xfrm rot="2700000">
          <a:off x="1903913" y="679261"/>
          <a:ext cx="1472626" cy="1472626"/>
        </a:xfrm>
        <a:prstGeom prst="teardrop">
          <a:avLst>
            <a:gd name="adj" fmla="val 100000"/>
          </a:avLst>
        </a:prstGeom>
        <a:solidFill>
          <a:schemeClr val="accent6">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53403" y="728520"/>
          <a:ext cx="1374582" cy="1374366"/>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148969" y="924895"/>
        <a:ext cx="981577" cy="981616"/>
      </dsp:txXfrm>
    </dsp:sp>
    <dsp:sp modelId="{5D019B54-3CC0-43C8-98EB-0B866C3E336B}">
      <dsp:nvSpPr>
        <dsp:cNvPr id="0" name=""/>
        <dsp:cNvSpPr/>
      </dsp:nvSpPr>
      <dsp:spPr>
        <a:xfrm rot="2700000">
          <a:off x="382421" y="679261"/>
          <a:ext cx="1472626" cy="1472626"/>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0975" y="728520"/>
          <a:ext cx="1374582" cy="1374366"/>
        </a:xfrm>
        <a:prstGeom prst="ellipse">
          <a:avLst/>
        </a:prstGeom>
        <a:solidFill>
          <a:schemeClr val="tx1">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7477" y="924895"/>
        <a:ext cx="981577" cy="9816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[DAVE] Introduction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often the question, why you</a:t>
            </a:r>
            <a:r>
              <a:rPr lang="en-GB" baseline="0" dirty="0" smtClean="0"/>
              <a:t> cannot just shared the customised logic..</a:t>
            </a:r>
          </a:p>
          <a:p>
            <a:endParaRPr lang="en-GB" baseline="0" dirty="0" smtClean="0"/>
          </a:p>
          <a:p>
            <a:r>
              <a:rPr lang="en-GB" baseline="0" dirty="0" smtClean="0"/>
              <a:t>Say you have written a labelling expression in Python in ArcGIS Pro… why can you just not include python on mobile devices, or the JavaScript engine..</a:t>
            </a:r>
          </a:p>
          <a:p>
            <a:r>
              <a:rPr lang="en-GB" baseline="0" dirty="0" smtClean="0"/>
              <a:t>The problem is twofold,  adding as an extensive engine as Python or JavaScript is very sizeable, for resource constrained devices.</a:t>
            </a:r>
          </a:p>
          <a:p>
            <a:endParaRPr lang="en-GB" baseline="0" dirty="0" smtClean="0"/>
          </a:p>
          <a:p>
            <a:r>
              <a:rPr lang="en-GB" baseline="0" dirty="0" smtClean="0"/>
              <a:t>And Secondly, more important… Security.. Scripts written in JavaScript or Python can do anything… Which means you need to somehow run them in a sandbox, or similar.</a:t>
            </a:r>
          </a:p>
          <a:p>
            <a:r>
              <a:rPr lang="en-GB" baseline="0" dirty="0" smtClean="0"/>
              <a:t>For Browser based applications… They only run JavaScript, so your python script will not work… Or you will have network latency to run the python on the server…</a:t>
            </a:r>
          </a:p>
          <a:p>
            <a:r>
              <a:rPr lang="en-GB" baseline="0" dirty="0" smtClean="0"/>
              <a:t>Also security, running JavaScript is not going to be very </a:t>
            </a:r>
            <a:r>
              <a:rPr lang="en-GB" baseline="0" dirty="0" err="1" smtClean="0"/>
              <a:t>accecptable</a:t>
            </a:r>
            <a:r>
              <a:rPr lang="en-GB" baseline="0" dirty="0" smtClean="0"/>
              <a:t> to Sys Admins.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804034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goals of Arcade are</a:t>
            </a:r>
            <a:r>
              <a:rPr lang="en-GB" baseline="0" dirty="0" smtClean="0"/>
              <a:t> as follows.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403669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final question is…. </a:t>
            </a:r>
          </a:p>
          <a:p>
            <a:endParaRPr lang="en-US" b="0" baseline="0" dirty="0" smtClean="0"/>
          </a:p>
          <a:p>
            <a:r>
              <a:rPr lang="en-US" b="0" baseline="0" dirty="0" smtClean="0"/>
              <a:t>As an example, I thought I would take the classic tea problem, and write it in Arcade.</a:t>
            </a:r>
          </a:p>
          <a:p>
            <a:endParaRPr lang="en-US" b="0" baseline="0" dirty="0" smtClean="0"/>
          </a:p>
          <a:p>
            <a:r>
              <a:rPr lang="en-US" b="0" baseline="0" dirty="0" smtClean="0"/>
              <a:t>Again, as we go through the talk, will give an answer to this.</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31940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11476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Hopefully</a:t>
            </a:r>
            <a:r>
              <a:rPr lang="en-GB" baseline="0" dirty="0" smtClean="0"/>
              <a:t> you can see why we have written Arcade.</a:t>
            </a:r>
          </a:p>
          <a:p>
            <a:endParaRPr lang="en-GB" baseline="0" dirty="0" smtClean="0"/>
          </a:p>
          <a:p>
            <a:r>
              <a:rPr lang="en-GB" baseline="0" dirty="0" smtClean="0"/>
              <a:t>We are now going to go into the Language a Bit.  So you can see how we have tried to reach the goals of simplicity and ease of use, but also so you can see how to achieve common tasks.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a:t>
            </a:r>
            <a:r>
              <a:rPr lang="en-GB" baseline="0" dirty="0" err="1" smtClean="0"/>
              <a:t>renderering</a:t>
            </a:r>
            <a:r>
              <a:rPr lang="en-GB" baseline="0" dirty="0" smtClean="0"/>
              <a:t> 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firstly for simple expressions, we have the concept of </a:t>
            </a:r>
            <a:r>
              <a:rPr lang="en-GB" dirty="0" err="1" smtClean="0"/>
              <a:t>Implcit</a:t>
            </a:r>
            <a:r>
              <a:rPr lang="en-GB" dirty="0" smtClean="0"/>
              <a:t> 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a:t>
            </a:r>
            <a:r>
              <a:rPr lang="en-GB" baseline="0" dirty="0" err="1" smtClean="0"/>
              <a:t>expresions</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Case </a:t>
            </a:r>
            <a:r>
              <a:rPr lang="en-GB" dirty="0" err="1" smtClean="0"/>
              <a:t>Insentitivity</a:t>
            </a:r>
            <a:r>
              <a:rPr lang="en-GB" dirty="0" smtClean="0"/>
              <a:t>… We</a:t>
            </a:r>
            <a:r>
              <a:rPr lang="en-GB" baseline="0" dirty="0" smtClean="0"/>
              <a:t> had a lot of discussions on this.</a:t>
            </a:r>
          </a:p>
          <a:p>
            <a:endParaRPr lang="en-GB" baseline="0" dirty="0" smtClean="0"/>
          </a:p>
          <a:p>
            <a:r>
              <a:rPr lang="en-GB" baseline="0" dirty="0" smtClean="0"/>
              <a:t>We have made the language case insensitive so it is less fussy to author.  However the main reason, was to make it easier to work with fields.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to the language though is</a:t>
            </a:r>
            <a:r>
              <a:rPr lang="en-GB" baseline="0" dirty="0" smtClean="0"/>
              <a:t> the range of functions, and we want to add a lot more!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Whilst</a:t>
            </a:r>
            <a:r>
              <a:rPr lang="en-GB" baseline="0" dirty="0" smtClean="0"/>
              <a:t> Arcade is a Language, it is not tied to any particular workflow. It is simply passed input variables (as </a:t>
            </a:r>
            <a:r>
              <a:rPr lang="en-GB" baseline="0" dirty="0" err="1" smtClean="0"/>
              <a:t>globals</a:t>
            </a:r>
            <a:r>
              <a:rPr lang="en-GB" baseline="0" dirty="0" smtClean="0"/>
              <a:t>), runs, and return output variables.</a:t>
            </a:r>
          </a:p>
          <a:p>
            <a:endParaRPr lang="en-GB" baseline="0" dirty="0" smtClean="0"/>
          </a:p>
          <a:p>
            <a:r>
              <a:rPr lang="en-GB" baseline="0" dirty="0" smtClean="0"/>
              <a:t>We have the concept of a Profile, which determines why the Script is being run, and what </a:t>
            </a:r>
            <a:r>
              <a:rPr lang="en-GB" baseline="0" dirty="0" err="1" smtClean="0"/>
              <a:t>globals</a:t>
            </a:r>
            <a:r>
              <a:rPr lang="en-GB" baseline="0" dirty="0" smtClean="0"/>
              <a:t> it will have available.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362265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These are the questions we are</a:t>
            </a:r>
            <a:r>
              <a:rPr lang="en-US" b="0" baseline="0" dirty="0" smtClean="0"/>
              <a:t> most commonly asked about Arcade</a:t>
            </a:r>
            <a:endParaRPr lang="en-US" b="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Demo of the Playground</a:t>
            </a:r>
            <a:r>
              <a:rPr lang="en-GB" baseline="0" dirty="0" smtClean="0"/>
              <a:t> and Profiles</a:t>
            </a:r>
          </a:p>
          <a:p>
            <a:endParaRPr lang="en-GB" baseline="0" dirty="0" smtClean="0"/>
          </a:p>
          <a:p>
            <a:r>
              <a:rPr lang="en-GB" baseline="0" dirty="0" smtClean="0"/>
              <a:t>Look at the Language Help</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4275302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Continuing</a:t>
            </a:r>
            <a:r>
              <a:rPr lang="en-GB" baseline="0" dirty="0" smtClean="0"/>
              <a:t> with the Language..  Arcade does have a Type System</a:t>
            </a:r>
          </a:p>
          <a:p>
            <a:endParaRPr lang="en-GB" baseline="0" dirty="0" smtClean="0"/>
          </a:p>
          <a:p>
            <a:r>
              <a:rPr lang="en-GB" baseline="0" dirty="0" smtClean="0"/>
              <a:t>We have added GIS Specific types, like Feature, Point, Line, Polygon, MultiPoint.</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there</a:t>
            </a:r>
            <a:r>
              <a:rPr lang="en-GB" baseline="0" dirty="0" smtClean="0"/>
              <a:t> is a </a:t>
            </a:r>
            <a:r>
              <a:rPr lang="en-GB" baseline="0" dirty="0" err="1" smtClean="0"/>
              <a:t>typesystem</a:t>
            </a:r>
            <a:r>
              <a:rPr lang="en-GB" baseline="0" dirty="0" smtClean="0"/>
              <a:t>, there is Casting between types.</a:t>
            </a:r>
          </a:p>
          <a:p>
            <a:endParaRPr lang="en-GB" baseline="0" dirty="0" smtClean="0"/>
          </a:p>
          <a:p>
            <a:r>
              <a:rPr lang="en-GB" baseline="0" dirty="0" smtClean="0"/>
              <a:t>We had a lot of discussions on casting, and what was correct behaviour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IIF, Decode, and When, which allow you to use functional equivalence.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Statements….</a:t>
            </a:r>
          </a:p>
          <a:p>
            <a:endParaRPr lang="en-GB" dirty="0" smtClean="0"/>
          </a:p>
          <a:p>
            <a:r>
              <a:rPr lang="en-GB" dirty="0" smtClean="0"/>
              <a:t>You</a:t>
            </a:r>
            <a:r>
              <a:rPr lang="en-GB" baseline="0" dirty="0" smtClean="0"/>
              <a:t> have break, return and continue all supported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also have variables, that can assigned and </a:t>
            </a:r>
            <a:r>
              <a:rPr lang="en-GB" dirty="0" err="1" smtClean="0"/>
              <a:t>reassined</a:t>
            </a:r>
            <a:r>
              <a:rPr lang="en-GB"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So the last part of the talk, is to look at using the Arcade Compiler inside your own Apps written in JavaScript.</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JS API, Arcade is exposed as</a:t>
            </a:r>
            <a:r>
              <a:rPr lang="en-GB" baseline="0" dirty="0" smtClean="0"/>
              <a:t> properties of existing Classes.</a:t>
            </a:r>
          </a:p>
          <a:p>
            <a:endParaRPr lang="en-GB" baseline="0" dirty="0" smtClean="0"/>
          </a:p>
          <a:p>
            <a:r>
              <a:rPr lang="en-GB" baseline="0" dirty="0" smtClean="0"/>
              <a:t>So you can set </a:t>
            </a:r>
            <a:r>
              <a:rPr lang="en-GB" baseline="0" dirty="0" err="1" smtClean="0"/>
              <a:t>valueExpression</a:t>
            </a:r>
            <a:r>
              <a:rPr lang="en-GB" baseline="0" dirty="0" smtClean="0"/>
              <a:t> for </a:t>
            </a:r>
            <a:r>
              <a:rPr lang="en-GB" baseline="0" dirty="0" err="1" smtClean="0"/>
              <a:t>ClassBreaksRenderer</a:t>
            </a:r>
            <a:r>
              <a:rPr lang="en-GB" baseline="0" dirty="0" smtClean="0"/>
              <a:t> and </a:t>
            </a:r>
            <a:r>
              <a:rPr lang="en-GB" baseline="0" dirty="0" err="1" smtClean="0"/>
              <a:t>UniqueValueRenderer</a:t>
            </a:r>
            <a:endParaRPr lang="en-GB" baseline="0" dirty="0" smtClean="0"/>
          </a:p>
          <a:p>
            <a:endParaRPr lang="en-GB" baseline="0" dirty="0" smtClean="0"/>
          </a:p>
          <a:p>
            <a:r>
              <a:rPr lang="en-GB" baseline="0" dirty="0" smtClean="0"/>
              <a:t>You can set </a:t>
            </a:r>
            <a:r>
              <a:rPr lang="en-GB" baseline="0" dirty="0" err="1" smtClean="0"/>
              <a:t>Color</a:t>
            </a:r>
            <a:r>
              <a:rPr lang="en-GB" baseline="0" dirty="0" smtClean="0"/>
              <a:t>, Size, Opacity, Rotation Visual </a:t>
            </a:r>
            <a:r>
              <a:rPr lang="en-GB" baseline="0" dirty="0" err="1" smtClean="0"/>
              <a:t>Varuables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Setting </a:t>
            </a:r>
            <a:r>
              <a:rPr lang="en-GB" dirty="0" err="1" smtClean="0"/>
              <a:t>expresionss</a:t>
            </a:r>
            <a:r>
              <a:rPr lang="en-GB" baseline="0" dirty="0" smtClean="0"/>
              <a:t> is simply about setting the property as a String</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Street Furniture  -&gt; Avenue</a:t>
            </a:r>
          </a:p>
          <a:p>
            <a:r>
              <a:rPr lang="en-US" b="0" baseline="0" dirty="0" smtClean="0"/>
              <a:t>-&gt; UK Connection… One of the Development Teams was in Wales</a:t>
            </a:r>
          </a:p>
          <a:p>
            <a:r>
              <a:rPr lang="en-US" b="0" baseline="0" dirty="0" smtClean="0"/>
              <a:t>-&gt; Arcade a Smaller, Safer Shopping Street</a:t>
            </a:r>
          </a:p>
          <a:p>
            <a:r>
              <a:rPr lang="en-US" b="0" baseline="0" dirty="0" smtClean="0"/>
              <a:t>-&gt;  Seemed to Work… We did consider other names… Boulevard, Roundabout</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22074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3.19, It is</a:t>
            </a:r>
            <a:r>
              <a:rPr lang="en-GB" baseline="0" dirty="0" smtClean="0"/>
              <a:t> also supported for Labelling Expressions.. Here is an example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often</a:t>
            </a:r>
            <a:r>
              <a:rPr lang="en-GB" baseline="0" dirty="0" smtClean="0"/>
              <a:t> impractical working with scripts within scripts.. Here is a way you use the script tag in html to contain non-executed Arcade Script.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smtClean="0"/>
              <a:t>[DAVE]</a:t>
            </a:r>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t>
            </a:r>
            <a:r>
              <a:rPr lang="en-GB" baseline="0" dirty="0" err="1" smtClean="0"/>
              <a:t>actualy</a:t>
            </a:r>
            <a:r>
              <a:rPr lang="en-GB" baseline="0" dirty="0" smtClean="0"/>
              <a:t>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r>
              <a:rPr lang="en-GB" dirty="0" smtClean="0"/>
              <a:t>So what is the future of Arcade </a:t>
            </a:r>
          </a:p>
          <a:p>
            <a:endParaRPr lang="en-GB" dirty="0" smtClean="0"/>
          </a:p>
          <a:p>
            <a:r>
              <a:rPr lang="en-GB" dirty="0" smtClean="0"/>
              <a:t>More</a:t>
            </a:r>
            <a:r>
              <a:rPr lang="en-GB" baseline="0" dirty="0" smtClean="0"/>
              <a:t> Arcade</a:t>
            </a:r>
          </a:p>
          <a:p>
            <a:endParaRPr lang="en-GB" baseline="0" dirty="0" smtClean="0"/>
          </a:p>
          <a:p>
            <a:r>
              <a:rPr lang="en-GB" baseline="0" dirty="0" smtClean="0"/>
              <a:t>More Functions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1580515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Firstly we want</a:t>
            </a:r>
            <a:r>
              <a:rPr lang="en-US" b="0" baseline="0" dirty="0" smtClean="0"/>
              <a:t> to use Arcade in more places within the ArcGIS Platform</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8032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We want to added more functions, to make Arcade more powerful</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75673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why</a:t>
            </a:r>
            <a:r>
              <a:rPr lang="en-GB" baseline="0" dirty="0" smtClean="0"/>
              <a:t> we have developed Arcade… Not as a Full Programming or Scripting Language, but as a Simple Expression Language.</a:t>
            </a:r>
          </a:p>
          <a:p>
            <a:endParaRPr lang="en-GB" baseline="0" dirty="0" smtClean="0"/>
          </a:p>
          <a:p>
            <a:r>
              <a:rPr lang="en-GB" baseline="0" dirty="0" smtClean="0"/>
              <a:t>Equivalent to an Excel Spreadsheet calculation.</a:t>
            </a:r>
          </a:p>
          <a:p>
            <a:endParaRPr lang="en-GB" baseline="0" dirty="0" smtClean="0"/>
          </a:p>
          <a:p>
            <a:r>
              <a:rPr lang="en-GB" dirty="0" smtClean="0"/>
              <a:t>It is simply</a:t>
            </a:r>
            <a:r>
              <a:rPr lang="en-GB" baseline="0" dirty="0" smtClean="0"/>
              <a:t> intended to take input values, evaluate them, and return a result value.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90283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09401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Types of Street-&gt; Avenue</a:t>
            </a:r>
          </a:p>
          <a:p>
            <a:r>
              <a:rPr lang="en-US" b="0" baseline="0" dirty="0" smtClean="0"/>
              <a:t>-&gt; UK Connection… One of the Development Teams was in Wales</a:t>
            </a:r>
          </a:p>
          <a:p>
            <a:r>
              <a:rPr lang="en-US" b="0" baseline="0" dirty="0" smtClean="0"/>
              <a:t>-&gt; We did not want to call it Roundabout, thought it might set the wrong impression.</a:t>
            </a:r>
          </a:p>
          <a:p>
            <a:r>
              <a:rPr lang="en-US" b="0" baseline="0" dirty="0" smtClean="0"/>
              <a:t>-&gt; Arcade a Smaller, Safer Shopping Street</a:t>
            </a:r>
          </a:p>
          <a:p>
            <a:r>
              <a:rPr lang="en-US" b="0" baseline="0" dirty="0" smtClean="0"/>
              <a:t>-&gt;  Seemed to Work… We did consider other names… Boulevard</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4369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This is a question… We are asked a lot……..  </a:t>
            </a:r>
          </a:p>
          <a:p>
            <a:endParaRPr lang="en-US" b="0" baseline="0" dirty="0" smtClean="0"/>
          </a:p>
          <a:p>
            <a:r>
              <a:rPr lang="en-US" b="0" baseline="0" dirty="0" smtClean="0"/>
              <a:t>Why another language, there are so many to choose from..</a:t>
            </a:r>
          </a:p>
          <a:p>
            <a:endParaRPr lang="en-US" b="0" baseline="0" dirty="0" smtClean="0"/>
          </a:p>
          <a:p>
            <a:r>
              <a:rPr lang="en-US" b="0" baseline="0" dirty="0" smtClean="0"/>
              <a:t>We put a lot of thought into why we were writing Arcade, and the problem it is solving… As we go through the talk… you will hopefully see why we have gone down this route, and see the gap it is trying to plug.</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84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reason this is</a:t>
            </a:r>
            <a:r>
              <a:rPr lang="en-GB" baseline="0" dirty="0" smtClean="0"/>
              <a:t> a gap, is because we want publish and share maps and analysis.</a:t>
            </a:r>
          </a:p>
          <a:p>
            <a:endParaRPr lang="en-GB" baseline="0" dirty="0" smtClean="0"/>
          </a:p>
          <a:p>
            <a:r>
              <a:rPr lang="en-GB" baseline="0" dirty="0" smtClean="0"/>
              <a:t>If we have customised those maps with logic written in Python, or JavaScript, it becomes difficult to share the map, and use it in all the places you want to have access to the map</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29790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view of all of these different Apps,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1985060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3/10/2017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3/10/2017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3/10/2017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3/10/2017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3/10/2017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3/10/2017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3/10/2017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3/10/2017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41.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hyperlink" Target="https://developers.arcgis.com/arcade/playground/" TargetMode="External"/><Relationship Id="rId2" Type="http://schemas.openxmlformats.org/officeDocument/2006/relationships/hyperlink" Target="https://developers.arcgis.com/arcade" TargetMode="External"/><Relationship Id="rId1" Type="http://schemas.openxmlformats.org/officeDocument/2006/relationships/slideLayout" Target="../slideLayouts/slideLayout2.xml"/><Relationship Id="rId5" Type="http://schemas.openxmlformats.org/officeDocument/2006/relationships/hyperlink" Target="https://blogs.esri.com/esri/arcgis/2017/01/10/using-arcade-expressions-in-web-apps/" TargetMode="External"/><Relationship Id="rId4" Type="http://schemas.openxmlformats.org/officeDocument/2006/relationships/hyperlink" Target="https://developers.arcgis.com/javascript/latest/guide/arcade/index.html"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5" name="Subtitle 4"/>
          <p:cNvSpPr>
            <a:spLocks noGrp="1"/>
          </p:cNvSpPr>
          <p:nvPr>
            <p:ph type="subTitle" idx="1"/>
          </p:nvPr>
        </p:nvSpPr>
        <p:spPr/>
        <p:txBody>
          <a:bodyPr/>
          <a:lstStyle/>
          <a:p>
            <a:r>
              <a:rPr lang="en-US" dirty="0">
                <a:cs typeface="AvenirNext LT Pro Thin"/>
              </a:rPr>
              <a:t>Kristian Ekenes and David Bayer</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952337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351482013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166706032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a:xfrm>
            <a:off x="914400" y="2794226"/>
            <a:ext cx="8683723" cy="677108"/>
          </a:xfrm>
        </p:spPr>
        <p:txBody>
          <a:bodyPr/>
          <a:lstStyle/>
          <a:p>
            <a:r>
              <a:rPr lang="en-GB" sz="4400" dirty="0" smtClean="0"/>
              <a:t>Arcade Examples</a:t>
            </a:r>
            <a:endParaRPr lang="en-US" sz="4400"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281352739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a:t>Millisecond</a:t>
            </a:r>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a:t>Today</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a:t>Extent</a:t>
            </a:r>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nvPr>
        </p:nvGraphicFramePr>
        <p:xfrm>
          <a:off x="914400" y="1828800"/>
          <a:ext cx="1036955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3946335"/>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1" y="2428746"/>
            <a:ext cx="3449782" cy="2215991"/>
          </a:xfrm>
        </p:spPr>
        <p:txBody>
          <a:bodyPr/>
          <a:lstStyle/>
          <a:p>
            <a:r>
              <a:rPr lang="en-GB" sz="3600" dirty="0" smtClean="0"/>
              <a:t>Exploring Profiles and Functions in the Playground</a:t>
            </a:r>
            <a:endParaRPr lang="en-US" sz="3600" dirty="0"/>
          </a:p>
        </p:txBody>
      </p:sp>
      <p:pic>
        <p:nvPicPr>
          <p:cNvPr id="4" name="Picture 3"/>
          <p:cNvPicPr>
            <a:picLocks noChangeAspect="1"/>
          </p:cNvPicPr>
          <p:nvPr/>
        </p:nvPicPr>
        <p:blipFill>
          <a:blip r:embed="rId3"/>
          <a:stretch>
            <a:fillRect/>
          </a:stretch>
        </p:blipFill>
        <p:spPr>
          <a:xfrm>
            <a:off x="4632807" y="1475571"/>
            <a:ext cx="7413022" cy="3876117"/>
          </a:xfrm>
          <a:prstGeom prst="rect">
            <a:avLst/>
          </a:prstGeom>
        </p:spPr>
      </p:pic>
    </p:spTree>
    <p:extLst>
      <p:ext uri="{BB962C8B-B14F-4D97-AF65-F5344CB8AC3E}">
        <p14:creationId xmlns:p14="http://schemas.microsoft.com/office/powerpoint/2010/main" val="769778967"/>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3.19</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4.2</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3.19  and 4.2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376894725"/>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3.19</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Future</a:t>
            </a:r>
            <a:endParaRPr lang="en-US" dirty="0"/>
          </a:p>
        </p:txBody>
      </p:sp>
      <p:sp>
        <p:nvSpPr>
          <p:cNvPr id="4"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988932906"/>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490900"/>
            <a:ext cx="10378986" cy="769441"/>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More uses of Arcade</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565" t="1307" r="16493" b="-1307"/>
          <a:stretch/>
        </p:blipFill>
        <p:spPr>
          <a:xfrm>
            <a:off x="576378" y="3131820"/>
            <a:ext cx="3812614" cy="348615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978" y="3131821"/>
            <a:ext cx="7090841" cy="3462700"/>
          </a:xfrm>
          <a:prstGeom prst="rect">
            <a:avLst/>
          </a:prstGeom>
        </p:spPr>
      </p:pic>
      <p:sp>
        <p:nvSpPr>
          <p:cNvPr id="13" name="Content Placeholder 1"/>
          <p:cNvSpPr txBox="1">
            <a:spLocks/>
          </p:cNvSpPr>
          <p:nvPr/>
        </p:nvSpPr>
        <p:spPr>
          <a:xfrm>
            <a:off x="914400" y="1828800"/>
            <a:ext cx="9886950" cy="116586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117475" indent="-107950">
              <a:spcBef>
                <a:spcPts val="1200"/>
              </a:spcBef>
              <a:buFont typeface="Arial" charset="0"/>
              <a:buChar char="•"/>
            </a:pPr>
            <a:r>
              <a:rPr lang="en-US" sz="1800" dirty="0" smtClean="0">
                <a:ea typeface="Avenir LT Std 45 Book" charset="0"/>
                <a:cs typeface="Avenir LT Std 45 Book" charset="0"/>
              </a:rPr>
              <a:t>Field Calculators</a:t>
            </a:r>
            <a:endParaRPr lang="en-US" sz="1800" dirty="0">
              <a:ea typeface="Avenir LT Std 45 Book" charset="0"/>
              <a:cs typeface="Avenir LT Std 45 Book" charset="0"/>
            </a:endParaRPr>
          </a:p>
          <a:p>
            <a:pPr marL="117475" indent="-107950">
              <a:spcBef>
                <a:spcPts val="1200"/>
              </a:spcBef>
              <a:buFont typeface="Arial" charset="0"/>
              <a:buChar char="•"/>
            </a:pPr>
            <a:r>
              <a:rPr lang="en-US" sz="1800" dirty="0" smtClean="0">
                <a:ea typeface="Avenir LT Std 45 Book" charset="0"/>
                <a:cs typeface="Avenir LT Std 45 Book" charset="0"/>
              </a:rPr>
              <a:t>Pop-ups</a:t>
            </a:r>
            <a:endParaRPr lang="en-US" sz="1800" dirty="0">
              <a:ea typeface="Avenir LT Std 45 Book" charset="0"/>
              <a:cs typeface="Avenir LT Std 45 Book" charset="0"/>
            </a:endParaRPr>
          </a:p>
        </p:txBody>
      </p:sp>
    </p:spTree>
    <p:extLst>
      <p:ext uri="{BB962C8B-B14F-4D97-AF65-F5344CB8AC3E}">
        <p14:creationId xmlns:p14="http://schemas.microsoft.com/office/powerpoint/2010/main" val="354563713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559157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Adding Functions</a:t>
            </a:r>
            <a:endParaRPr lang="en-US" dirty="0"/>
          </a:p>
        </p:txBody>
      </p:sp>
      <p:pic>
        <p:nvPicPr>
          <p:cNvPr id="3" name="Picture 2"/>
          <p:cNvPicPr>
            <a:picLocks noChangeAspect="1"/>
          </p:cNvPicPr>
          <p:nvPr/>
        </p:nvPicPr>
        <p:blipFill>
          <a:blip r:embed="rId3"/>
          <a:stretch>
            <a:fillRect/>
          </a:stretch>
        </p:blipFill>
        <p:spPr>
          <a:xfrm>
            <a:off x="4160851" y="1487530"/>
            <a:ext cx="8763842" cy="4581685"/>
          </a:xfrm>
          <a:prstGeom prst="rect">
            <a:avLst/>
          </a:prstGeom>
        </p:spPr>
      </p:pic>
      <p:sp>
        <p:nvSpPr>
          <p:cNvPr id="17" name="Content Placeholder 1"/>
          <p:cNvSpPr txBox="1">
            <a:spLocks/>
          </p:cNvSpPr>
          <p:nvPr/>
        </p:nvSpPr>
        <p:spPr>
          <a:xfrm>
            <a:off x="650965" y="3096470"/>
            <a:ext cx="3406686" cy="342900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smtClean="0">
                <a:ea typeface="Avenir LT Std 45 Book" charset="0"/>
                <a:cs typeface="Avenir LT Std 45 Book" charset="0"/>
              </a:rPr>
              <a:t>Identifying Common Operations</a:t>
            </a:r>
          </a:p>
          <a:p>
            <a:pPr marL="398462" lvl="1" indent="-107950">
              <a:spcBef>
                <a:spcPts val="1200"/>
              </a:spcBef>
              <a:buFont typeface="Arial" charset="0"/>
              <a:buChar char="•"/>
            </a:pPr>
            <a:r>
              <a:rPr lang="en-US" sz="2000" dirty="0" smtClean="0">
                <a:ea typeface="Avenir LT Std 45 Book" charset="0"/>
                <a:cs typeface="Avenir LT Std 45 Book" charset="0"/>
              </a:rPr>
              <a:t>Let us know what you need! </a:t>
            </a:r>
          </a:p>
        </p:txBody>
      </p:sp>
    </p:spTree>
    <p:extLst>
      <p:ext uri="{BB962C8B-B14F-4D97-AF65-F5344CB8AC3E}">
        <p14:creationId xmlns:p14="http://schemas.microsoft.com/office/powerpoint/2010/main" val="2904949524"/>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2"/>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3"/>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4"/>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5"/>
              </a:rPr>
              <a:t>https</a:t>
            </a:r>
            <a:r>
              <a:rPr lang="en-US" sz="1400" dirty="0">
                <a:hlinkClick r:id="rId5"/>
              </a:rPr>
              <a:t>://blogs.esri.com/esri/arcgis/2016/12/19/introducing-arcade/</a:t>
            </a:r>
          </a:p>
          <a:p>
            <a:pPr marL="0" indent="0">
              <a:buNone/>
            </a:pPr>
            <a:r>
              <a:rPr lang="en-US" sz="1400" dirty="0">
                <a:hlinkClick r:id="rId5"/>
              </a:rPr>
              <a:t>https://blogs.esri.com/esri/arcgis/2016/12/15/use-arcade-expressions-to-map-your-ideas/</a:t>
            </a:r>
          </a:p>
          <a:p>
            <a:pPr marL="0" indent="0">
              <a:buNone/>
            </a:pPr>
            <a:r>
              <a:rPr lang="en-US" sz="1400" dirty="0">
                <a:hlinkClick r:id="rId5"/>
              </a:rPr>
              <a:t>http://odoe.net/blog/hello-arcade/</a:t>
            </a:r>
          </a:p>
          <a:p>
            <a:pPr marL="0" indent="0">
              <a:buNone/>
            </a:pPr>
            <a:r>
              <a:rPr lang="en-US" sz="1400" dirty="0">
                <a:hlinkClick r:id="rId5"/>
              </a:rPr>
              <a:t>https://blogs.esri.com/esri/arcgis/2017/01/10/using-arcade-expressions-in-web-apps</a:t>
            </a:r>
            <a:r>
              <a:rPr lang="en-US" sz="1400" dirty="0" smtClean="0">
                <a:hlinkClick r:id="rId5"/>
              </a:rPr>
              <a:t>/</a:t>
            </a:r>
            <a:endParaRPr lang="en-US" sz="1400" dirty="0"/>
          </a:p>
        </p:txBody>
      </p:sp>
    </p:spTree>
    <p:extLst>
      <p:ext uri="{BB962C8B-B14F-4D97-AF65-F5344CB8AC3E}">
        <p14:creationId xmlns:p14="http://schemas.microsoft.com/office/powerpoint/2010/main" val="24992338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168458"/>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814517290"/>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3936628354"/>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1293117057"/>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891964588"/>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48029888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39168131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10.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1.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12.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13.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4.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6.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18.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19.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2.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20.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21.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2.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3.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4.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25.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26.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27.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2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9.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3.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30.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1.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32.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3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34.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5.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6.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38.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39.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40.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41.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42.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43.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4.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45.xml><?xml version="1.0" encoding="utf-8"?>
<ds:datastoreItem xmlns:ds="http://schemas.openxmlformats.org/officeDocument/2006/customXml" ds:itemID="{81E133DB-697E-4C10-B192-8899027B1EC6}">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6.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47.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4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9.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50.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5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53.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4.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55.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56.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57.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8.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9.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6.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60.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1.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2.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3.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65.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66.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6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8.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7.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8.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9.xml><?xml version="1.0" encoding="utf-8"?>
<ds:datastoreItem xmlns:ds="http://schemas.openxmlformats.org/officeDocument/2006/customXml" ds:itemID="{EF0D8C03-B10D-4D20-AC38-CA6799A7A314}">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2878</Words>
  <Application>Microsoft Office PowerPoint</Application>
  <PresentationFormat>Widescreen</PresentationFormat>
  <Paragraphs>601</Paragraphs>
  <Slides>41</Slides>
  <Notes>38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ＭＳ Ｐゴシック</vt:lpstr>
      <vt:lpstr>Arial</vt:lpstr>
      <vt:lpstr>Avenir LT Std 45 Book</vt:lpstr>
      <vt:lpstr>Avenir LT Std 55 Roman</vt:lpstr>
      <vt:lpstr>AvenirNext LT Pro Demi</vt:lpstr>
      <vt:lpstr>AvenirNext LT Pro Thin</vt:lpstr>
      <vt:lpstr>Calibri</vt:lpstr>
      <vt:lpstr>Consolas</vt:lpstr>
      <vt:lpstr>Georgia</vt:lpstr>
      <vt:lpstr>Lucida Grande</vt:lpstr>
      <vt:lpstr>Times New Roman</vt:lpstr>
      <vt:lpstr>Wingdings</vt:lpstr>
      <vt:lpstr>Esri_Corporate_Template-Dark</vt:lpstr>
      <vt:lpstr>ArcGIS API for JavaScript: Using Arcade with your Apps</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Examples</vt:lpstr>
      <vt:lpstr>Language Overview</vt:lpstr>
      <vt:lpstr>Arcade : Language Features</vt:lpstr>
      <vt:lpstr>Implicit Returns</vt:lpstr>
      <vt:lpstr>Case Insensitive</vt:lpstr>
      <vt:lpstr>Functions</vt:lpstr>
      <vt:lpstr>Global Variables and Profiles</vt:lpstr>
      <vt:lpstr>Exploring Profiles and Functions in the Playground</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3.19</vt:lpstr>
      <vt:lpstr>Practicalities:   Scripts in Script</vt:lpstr>
      <vt:lpstr>Demos</vt:lpstr>
      <vt:lpstr>Arcade Interpreter : Inside of JS App using Arcade</vt:lpstr>
      <vt:lpstr>Future</vt:lpstr>
      <vt:lpstr>PowerPoint Presentation</vt:lpstr>
      <vt:lpstr>PowerPoint Presentation</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2017-03-10T00:43:40Z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